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32"/>
  </p:notesMasterIdLst>
  <p:handoutMasterIdLst>
    <p:handoutMasterId r:id="rId33"/>
  </p:handoutMasterIdLst>
  <p:sldIdLst>
    <p:sldId id="2147468856" r:id="rId5"/>
    <p:sldId id="2147468857" r:id="rId6"/>
    <p:sldId id="2147468888" r:id="rId7"/>
    <p:sldId id="2147468889" r:id="rId8"/>
    <p:sldId id="529" r:id="rId9"/>
    <p:sldId id="2147468893" r:id="rId10"/>
    <p:sldId id="2147468895" r:id="rId11"/>
    <p:sldId id="522" r:id="rId12"/>
    <p:sldId id="520" r:id="rId13"/>
    <p:sldId id="511" r:id="rId14"/>
    <p:sldId id="521" r:id="rId15"/>
    <p:sldId id="556" r:id="rId16"/>
    <p:sldId id="557" r:id="rId17"/>
    <p:sldId id="514" r:id="rId18"/>
    <p:sldId id="515" r:id="rId19"/>
    <p:sldId id="519" r:id="rId20"/>
    <p:sldId id="554" r:id="rId21"/>
    <p:sldId id="537" r:id="rId22"/>
    <p:sldId id="2147468896" r:id="rId23"/>
    <p:sldId id="496" r:id="rId24"/>
    <p:sldId id="2147468894" r:id="rId25"/>
    <p:sldId id="501" r:id="rId26"/>
    <p:sldId id="513" r:id="rId27"/>
    <p:sldId id="2147468892" r:id="rId28"/>
    <p:sldId id="504" r:id="rId29"/>
    <p:sldId id="2147468886" r:id="rId30"/>
    <p:sldId id="2147468855" r:id="rId31"/>
  </p:sldIdLst>
  <p:sldSz cx="12192000" cy="6858000"/>
  <p:notesSz cx="9939338" cy="6807200"/>
  <p:custDataLst>
    <p:tags r:id="rId3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38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>
        <p:guide orient="horz" pos="2614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604F-02DC-482D-AFEE-5BDBA002C0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D8BAF-504F-489F-B142-D79120DD46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 pitchFamily="1" charset="-128"/>
              </a:defRPr>
            </a:lvl1pPr>
          </a:lstStyle>
          <a:p>
            <a:pPr>
              <a:defRPr/>
            </a:pPr>
            <a:fld id="{103DC2BD-3CDC-F84A-8E31-77B8C806769D}" type="datetimeFigureOut">
              <a:rPr lang="en-US" altLang="en-US"/>
              <a:pPr>
                <a:defRPr/>
              </a:pPr>
              <a:t>3/23/24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F372D-7742-458B-887F-126A48255D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C907A-1B62-49FB-962A-1ADE5F31CE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9C9B12-0EEE-FC4E-B7F7-0622704FA3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C99510-02CE-4AD1-A9E9-7C68FAA6CC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59BC2-A268-4048-892D-C2165FB61C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ヒラギノ角ゴ Pro W3" pitchFamily="1" charset="-128"/>
              </a:defRPr>
            </a:lvl1pPr>
          </a:lstStyle>
          <a:p>
            <a:pPr>
              <a:defRPr/>
            </a:pPr>
            <a:fld id="{D584021A-FAFD-6A40-AC25-3800CE6B308D}" type="datetimeFigureOut">
              <a:rPr lang="en-US" altLang="en-US"/>
              <a:pPr>
                <a:defRPr/>
              </a:pPr>
              <a:t>3/23/24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456ECF8-1E2B-455B-9DC0-85BB745471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089C99F-EA2B-4EE6-B715-31A1319F0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3775" y="3232150"/>
            <a:ext cx="7951788" cy="30638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3C1ED-1BF8-4E8B-B031-126FB30D8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51131-2388-4048-9ABA-5F914F9F9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ECFA1DB-D6A1-BC4C-8D3D-88C42194363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27DCC305-3143-5446-B73E-CD95DF8EA7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8570D23D-E6B2-6C41-A31D-4F67BFCAB4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2A4D0D2B-2824-2C4C-A97C-583EBAF4A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39EE1442-84A2-FD4C-9779-A0852B0AC4F2}" type="slidenum">
              <a:rPr lang="en-US" altLang="en-US">
                <a:solidFill>
                  <a:srgbClr val="000000"/>
                </a:solidFill>
              </a:rPr>
              <a:pPr/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1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3513" y="511175"/>
            <a:ext cx="4532312" cy="25511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FA1DB-D6A1-BC4C-8D3D-88C421943632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10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3513" y="511175"/>
            <a:ext cx="4532312" cy="25511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FA1DB-D6A1-BC4C-8D3D-88C421943632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155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595C3FE4-DC05-CA4D-9146-FE918CE64A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96DB0AD-45EB-2C4E-A3E8-EF548C9015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0271ECC3-AA12-5847-BD50-87986E208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3F0008D5-9600-D045-A66B-42B103511E34}" type="slidenum">
              <a:rPr lang="en-US" altLang="en-US">
                <a:solidFill>
                  <a:srgbClr val="000000"/>
                </a:solidFill>
              </a:rPr>
              <a:pPr/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595C3FE4-DC05-CA4D-9146-FE918CE64A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96DB0AD-45EB-2C4E-A3E8-EF548C9015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0271ECC3-AA12-5847-BD50-87986E208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3F0008D5-9600-D045-A66B-42B103511E34}" type="slidenum">
              <a:rPr lang="en-US" altLang="en-US">
                <a:solidFill>
                  <a:srgbClr val="000000"/>
                </a:solidFill>
              </a:rPr>
              <a:pPr/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12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80A4DB23-8FB7-5347-B296-78FE446B22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A19185A0-1A2B-5841-9155-DD6A888761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79A480C4-3839-0F4C-AEEB-76C508831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5E26A047-797C-2A4E-9E99-C27C551759CC}" type="slidenum">
              <a:rPr lang="en-US" altLang="en-US">
                <a:solidFill>
                  <a:srgbClr val="000000"/>
                </a:solidFill>
              </a:rPr>
              <a:pPr/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DF5D5843-5710-E14D-B683-2D8BD4CFBB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3FB3F527-466E-524B-B777-C04BF03749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B3A2FCBB-1F20-9340-A2E9-1D1848FE2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934374A9-B4FE-264F-8C0F-6AE0E089E474}" type="slidenum">
              <a:rPr lang="en-US" altLang="en-US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39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E3C1F6F2-9A25-0F4C-86E2-CC6EA7E31A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703513" y="511175"/>
            <a:ext cx="4532312" cy="2551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0454E101-95A5-7847-8C0A-35051B74D2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E569E31D-EE45-1842-BCAB-FC69A4E67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A55874A6-E6D4-F446-990D-E0FAB0F78976}" type="slidenum">
              <a:rPr lang="en-US" altLang="en-US">
                <a:solidFill>
                  <a:srgbClr val="000000"/>
                </a:solidFill>
              </a:rPr>
              <a:pPr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74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43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Logo and Background Image">
    <p:bg>
      <p:bgPr>
        <a:blipFill dpi="0" rotWithShape="1">
          <a:blip r:embed="rId2">
            <a:alphaModFix amt="1056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9927C5F8-EE5D-1542-9BE3-33959AD0E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250" y="436272"/>
            <a:ext cx="11191875" cy="596452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3A242DCF-49D4-894A-877E-5E5A89510F58}"/>
              </a:ext>
            </a:extLst>
          </p:cNvPr>
          <p:cNvSpPr/>
          <p:nvPr userDrawn="1"/>
        </p:nvSpPr>
        <p:spPr>
          <a:xfrm>
            <a:off x="1932350" y="4704348"/>
            <a:ext cx="8327300" cy="0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  <a:effectLst/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1988" y="2836863"/>
            <a:ext cx="8328025" cy="1641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7152E38-31AF-C448-8067-842303BCC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51125" y="4776336"/>
            <a:ext cx="6885908" cy="2905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Learner Name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2C3BADF2-6D46-707C-7FDC-64824A248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1125" y="5105389"/>
            <a:ext cx="6885908" cy="290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Learner Enrolment ID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DE6B5B-6E4F-E533-3094-CE8154C99B69}"/>
              </a:ext>
            </a:extLst>
          </p:cNvPr>
          <p:cNvGrpSpPr/>
          <p:nvPr userDrawn="1"/>
        </p:nvGrpSpPr>
        <p:grpSpPr>
          <a:xfrm>
            <a:off x="3839961" y="1831999"/>
            <a:ext cx="4464452" cy="796794"/>
            <a:chOff x="4446587" y="2040069"/>
            <a:chExt cx="2917492" cy="520700"/>
          </a:xfrm>
        </p:grpSpPr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195CA35-F370-B0A0-8B5E-7764A2C174E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" t="8450" r="44286" b="8450"/>
            <a:stretch>
              <a:fillRect/>
            </a:stretch>
          </p:blipFill>
          <p:spPr bwMode="auto">
            <a:xfrm>
              <a:off x="4446587" y="2078169"/>
              <a:ext cx="1625600" cy="4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A2CF3B8-445A-4288-06F9-6BC1A194B5B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0" b="3777"/>
            <a:stretch>
              <a:fillRect/>
            </a:stretch>
          </p:blipFill>
          <p:spPr bwMode="auto">
            <a:xfrm>
              <a:off x="6094079" y="2040069"/>
              <a:ext cx="12700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295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52B7F91-6A20-6B6F-D7ED-0EC42AF9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87" y="405517"/>
            <a:ext cx="218905" cy="4307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0EF582-45AC-835E-A9B4-F58C7FCDAC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319214"/>
            <a:ext cx="10856913" cy="462438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1pPr>
            <a:lvl2pPr marL="6858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2pPr>
            <a:lvl3pPr marL="11430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3pPr>
            <a:lvl4pPr marL="16002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4pPr>
            <a:lvl5pPr marL="20574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800">
                <a:latin typeface="Montserrat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DE82FAB5-E926-5CB3-973F-98E768B91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306" y="120416"/>
            <a:ext cx="10857252" cy="84416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rgbClr val="8C1A4B"/>
                </a:solidFill>
                <a:latin typeface="Montserrat" panose="00000500000000000000" pitchFamily="2" charset="0"/>
                <a:cs typeface="Calibri" panose="020F0502020204030204" pitchFamily="34" charset="0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102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0CE59B-935B-C61F-D3DA-B24B2D1EDDB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8450" r="46065" b="8450"/>
          <a:stretch/>
        </p:blipFill>
        <p:spPr bwMode="auto">
          <a:xfrm>
            <a:off x="310587" y="6230233"/>
            <a:ext cx="157084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D8DBDA-8913-4279-B57C-224851D7CA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0" b="3777"/>
          <a:stretch>
            <a:fillRect/>
          </a:stretch>
        </p:blipFill>
        <p:spPr bwMode="auto">
          <a:xfrm>
            <a:off x="10573627" y="6192133"/>
            <a:ext cx="1270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03779076-620E-4C8A-645F-E30C5D9874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8885" y="6246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0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&amp;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52B7F91-6A20-6B6F-D7ED-0EC42AF9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87" y="405517"/>
            <a:ext cx="218905" cy="43075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0EF582-45AC-835E-A9B4-F58C7FCDAC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44583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1pPr>
            <a:lvl2pPr marL="6858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2pPr>
            <a:lvl3pPr marL="11430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3pPr>
            <a:lvl4pPr marL="16002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4pPr>
            <a:lvl5pPr marL="2057400" indent="-228600">
              <a:buClr>
                <a:srgbClr val="8C1B4B"/>
              </a:buClr>
              <a:buSzPct val="100000"/>
              <a:buFont typeface="Roboto Black" panose="02000000000000000000" pitchFamily="2" charset="0"/>
              <a:buChar char="l"/>
              <a:defRPr sz="2000">
                <a:latin typeface="Montserrat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DE82FAB5-E926-5CB3-973F-98E768B91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306" y="120416"/>
            <a:ext cx="10857252" cy="84416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rgbClr val="8C1A4B"/>
                </a:solidFill>
                <a:latin typeface="Montserrat" panose="00000500000000000000" pitchFamily="2" charset="0"/>
                <a:cs typeface="Calibri" panose="020F0502020204030204" pitchFamily="34" charset="0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102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0CE59B-935B-C61F-D3DA-B24B2D1EDDB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8450" r="46492" b="8450"/>
          <a:stretch/>
        </p:blipFill>
        <p:spPr bwMode="auto">
          <a:xfrm>
            <a:off x="310587" y="6230233"/>
            <a:ext cx="1557684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D8DBDA-8913-4279-B57C-224851D7CA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0" b="3777"/>
          <a:stretch>
            <a:fillRect/>
          </a:stretch>
        </p:blipFill>
        <p:spPr bwMode="auto">
          <a:xfrm>
            <a:off x="10573627" y="6192133"/>
            <a:ext cx="1270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03779076-620E-4C8A-645F-E30C5D9874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8885" y="6246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75833C76-2BAA-3DA3-0449-725D1AB50D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06" y="964581"/>
            <a:ext cx="10857252" cy="3032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8497B0"/>
                </a:solidFill>
                <a:latin typeface="Montserrat" panose="00000500000000000000" pitchFamily="2" charset="0"/>
                <a:cs typeface="Calibri" panose="020F0502020204030204" pitchFamily="34" charset="0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2034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78B713B-B6E3-755C-C144-77DE4EEF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2140" y="1440195"/>
            <a:ext cx="5918224" cy="164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>
                <a:solidFill>
                  <a:srgbClr val="00B0F0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65AE469-51AF-1C41-A854-4A6CB72D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35" y="5808188"/>
            <a:ext cx="2478120" cy="11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dark, lit&#10;&#10;Description automatically generated">
            <a:extLst>
              <a:ext uri="{FF2B5EF4-FFF2-40B4-BE49-F238E27FC236}">
                <a16:creationId xmlns:a16="http://schemas.microsoft.com/office/drawing/2014/main" id="{FC04A99D-0D9E-804F-B2D6-F9C8A47C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630" y="1262619"/>
            <a:ext cx="5918224" cy="164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>
                <a:solidFill>
                  <a:srgbClr val="00B0F0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65AE469-51AF-1C41-A854-4A6CB72D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35" y="5808188"/>
            <a:ext cx="2478120" cy="11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9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BD27AF-67D5-BFA9-ED08-FFE1E811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185" y="422925"/>
            <a:ext cx="11028728" cy="164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>
                <a:solidFill>
                  <a:srgbClr val="00B0F0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E7999B-D741-E67F-8170-3E21128BA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26988" y="5172075"/>
            <a:ext cx="914400" cy="9144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6FD915B-45EF-039D-4085-C70C087A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" y="5763491"/>
            <a:ext cx="2556017" cy="118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8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itle"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F03DFAE8-9FC0-6AAE-E9FD-1BA4E8A823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306" y="78471"/>
            <a:ext cx="10857252" cy="84416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rgbClr val="8C1A4B"/>
                </a:solidFill>
                <a:latin typeface="Montserrat" panose="00000500000000000000" pitchFamily="2" charset="0"/>
                <a:cs typeface="Calibri" panose="020F0502020204030204" pitchFamily="34" charset="0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F63AB3-9B01-EECE-8694-98223897C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87" y="405517"/>
            <a:ext cx="218905" cy="430750"/>
          </a:xfrm>
          <a:prstGeom prst="rect">
            <a:avLst/>
          </a:prstGeom>
        </p:spPr>
      </p:pic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53A1DC8-E52F-2115-179C-85A77728E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8450" r="44286" b="8450"/>
          <a:stretch>
            <a:fillRect/>
          </a:stretch>
        </p:blipFill>
        <p:spPr bwMode="auto">
          <a:xfrm>
            <a:off x="310587" y="6230233"/>
            <a:ext cx="16256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E6D54EB-B617-B62A-6A77-6695D2F13A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0" b="3777"/>
          <a:stretch>
            <a:fillRect/>
          </a:stretch>
        </p:blipFill>
        <p:spPr bwMode="auto">
          <a:xfrm>
            <a:off x="10573627" y="6192133"/>
            <a:ext cx="1270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7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Logo and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9927C5F8-EE5D-1542-9BE3-33959AD0E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250" y="436272"/>
            <a:ext cx="11191875" cy="596452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3A242DCF-49D4-894A-877E-5E5A89510F58}"/>
              </a:ext>
            </a:extLst>
          </p:cNvPr>
          <p:cNvSpPr/>
          <p:nvPr/>
        </p:nvSpPr>
        <p:spPr>
          <a:xfrm>
            <a:off x="1932350" y="4704348"/>
            <a:ext cx="8327300" cy="0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  <a:effectLst/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1988" y="2836863"/>
            <a:ext cx="8328025" cy="1641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7152E38-31AF-C448-8067-842303BCC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51125" y="4943191"/>
            <a:ext cx="6885908" cy="5191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747572-A586-2F8F-1036-82176A220EED}"/>
              </a:ext>
            </a:extLst>
          </p:cNvPr>
          <p:cNvGrpSpPr/>
          <p:nvPr userDrawn="1"/>
        </p:nvGrpSpPr>
        <p:grpSpPr>
          <a:xfrm>
            <a:off x="3861853" y="1814059"/>
            <a:ext cx="4464452" cy="796794"/>
            <a:chOff x="4446587" y="2040069"/>
            <a:chExt cx="2917492" cy="520700"/>
          </a:xfrm>
        </p:grpSpPr>
        <p:pic>
          <p:nvPicPr>
            <p:cNvPr id="3" name="Picture 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E397265-25C4-DB0F-33A7-8FC1B86850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" t="8450" r="44286" b="8450"/>
            <a:stretch>
              <a:fillRect/>
            </a:stretch>
          </p:blipFill>
          <p:spPr bwMode="auto">
            <a:xfrm>
              <a:off x="4446587" y="2078169"/>
              <a:ext cx="1625600" cy="4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B41441C-7E2E-7F11-CE40-833C1504288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0" b="3777"/>
            <a:stretch>
              <a:fillRect/>
            </a:stretch>
          </p:blipFill>
          <p:spPr bwMode="auto">
            <a:xfrm>
              <a:off x="6094079" y="2040069"/>
              <a:ext cx="12700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1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Logo and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9927C5F8-EE5D-1542-9BE3-33959AD0E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250" y="436272"/>
            <a:ext cx="11191875" cy="596452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1988" y="2836863"/>
            <a:ext cx="8328025" cy="7967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7152E38-31AF-C448-8067-842303BCC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51125" y="4943191"/>
            <a:ext cx="6885908" cy="5191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747572-A586-2F8F-1036-82176A220EED}"/>
              </a:ext>
            </a:extLst>
          </p:cNvPr>
          <p:cNvGrpSpPr/>
          <p:nvPr userDrawn="1"/>
        </p:nvGrpSpPr>
        <p:grpSpPr>
          <a:xfrm>
            <a:off x="3839961" y="3822037"/>
            <a:ext cx="4464452" cy="796794"/>
            <a:chOff x="4446587" y="2040069"/>
            <a:chExt cx="2917492" cy="520700"/>
          </a:xfrm>
        </p:grpSpPr>
        <p:pic>
          <p:nvPicPr>
            <p:cNvPr id="3" name="Picture 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E397265-25C4-DB0F-33A7-8FC1B86850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" t="8450" r="44286" b="8450"/>
            <a:stretch>
              <a:fillRect/>
            </a:stretch>
          </p:blipFill>
          <p:spPr bwMode="auto">
            <a:xfrm>
              <a:off x="4446587" y="2078169"/>
              <a:ext cx="1625600" cy="4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B41441C-7E2E-7F11-CE40-833C1504288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0" b="3777"/>
            <a:stretch>
              <a:fillRect/>
            </a:stretch>
          </p:blipFill>
          <p:spPr bwMode="auto">
            <a:xfrm>
              <a:off x="6094079" y="2040069"/>
              <a:ext cx="12700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071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CE57-72B8-4C9C-BD77-57FADFF1CC2F}" type="datetimeFigureOut">
              <a:rPr lang="en-IN" smtClean="0"/>
              <a:t>23/03/24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9542-9B1C-4D26-A0FD-B7FC548BE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56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A7CCF-28C9-0C10-88E0-2542BF476B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Huỳnh</a:t>
            </a:r>
            <a:r>
              <a:rPr lang="en-US" dirty="0"/>
              <a:t> Minh </a:t>
            </a:r>
            <a:r>
              <a:rPr lang="en-US" dirty="0" err="1"/>
              <a:t>Phú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547B57-A979-9BA9-3426-C1A001B1A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F4F4F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PGSE0823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9F5700-F146-5641-80D2-4D4EEBC617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836863"/>
            <a:ext cx="12192000" cy="1845973"/>
          </a:xfrm>
        </p:spPr>
        <p:txBody>
          <a:bodyPr>
            <a:normAutofit/>
          </a:bodyPr>
          <a:lstStyle/>
          <a:p>
            <a:r>
              <a:rPr lang="en-US" sz="2000" b="0" dirty="0"/>
              <a:t>Module: Web Development Foundations</a:t>
            </a:r>
          </a:p>
          <a:p>
            <a:endParaRPr lang="en-US" sz="2800" b="0" u="sng" dirty="0"/>
          </a:p>
          <a:p>
            <a:r>
              <a:rPr lang="en-US" sz="2000" b="0" u="sng" dirty="0"/>
              <a:t>Module Project</a:t>
            </a:r>
            <a:endParaRPr lang="en-US" sz="2000" b="0" dirty="0"/>
          </a:p>
          <a:p>
            <a:r>
              <a:rPr lang="en-US" sz="3000" dirty="0">
                <a:solidFill>
                  <a:srgbClr val="8D1B4B"/>
                </a:solidFill>
              </a:rPr>
              <a:t>Design, Develop, Implement &amp; Document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52389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9D380-C9E2-D90D-F72C-BA3A641F5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Block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0BC692-6013-0A93-9E0D-8E98AA013D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Block Diagram of the Overall Application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7495E-929B-CE95-5E2E-3922F9C4BF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0F6352-9BC8-D8B4-F0BA-A44071083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803F-5FE9-C88B-1CE9-1878FF468A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Description of components or modules being developed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DD04D-0AC8-F1EB-6908-4F6AFACA1DC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4648A-6483-EFA1-3420-B7B7912D7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Models, Controllers, Classes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16965-6823-85F2-4C72-AFE66C076C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Overview of Models, Controllers &amp; Any Classes Developed</a:t>
            </a:r>
          </a:p>
        </p:txBody>
      </p:sp>
    </p:spTree>
    <p:extLst>
      <p:ext uri="{BB962C8B-B14F-4D97-AF65-F5344CB8AC3E}">
        <p14:creationId xmlns:p14="http://schemas.microsoft.com/office/powerpoint/2010/main" val="386339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1AF0E9-72CB-47BA-93CE-D6418D7FE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- Entities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39774-EBF7-54B3-21BB-F3B63E6809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E41D32-A355-0F9A-070D-C099724E9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17698"/>
              </p:ext>
            </p:extLst>
          </p:nvPr>
        </p:nvGraphicFramePr>
        <p:xfrm>
          <a:off x="625306" y="2112030"/>
          <a:ext cx="9027672" cy="28053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3671">
                  <a:extLst>
                    <a:ext uri="{9D8B030D-6E8A-4147-A177-3AD203B41FA5}">
                      <a16:colId xmlns:a16="http://schemas.microsoft.com/office/drawing/2014/main" val="3314663687"/>
                    </a:ext>
                  </a:extLst>
                </a:gridCol>
                <a:gridCol w="3826374">
                  <a:extLst>
                    <a:ext uri="{9D8B030D-6E8A-4147-A177-3AD203B41FA5}">
                      <a16:colId xmlns:a16="http://schemas.microsoft.com/office/drawing/2014/main" val="4265200281"/>
                    </a:ext>
                  </a:extLst>
                </a:gridCol>
                <a:gridCol w="4267627">
                  <a:extLst>
                    <a:ext uri="{9D8B030D-6E8A-4147-A177-3AD203B41FA5}">
                      <a16:colId xmlns:a16="http://schemas.microsoft.com/office/drawing/2014/main" val="3245674094"/>
                    </a:ext>
                  </a:extLst>
                </a:gridCol>
              </a:tblGrid>
              <a:tr h="348515">
                <a:tc>
                  <a:txBody>
                    <a:bodyPr/>
                    <a:lstStyle/>
                    <a:p>
                      <a:r>
                        <a:rPr lang="en-SG" sz="1800"/>
                        <a:t>S. No.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Class Name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Description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07256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1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 dirty="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819906031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2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 dirty="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35792884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1765074242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568526410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395122589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010179727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238044158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301F958-562E-CACE-46CE-00D4A37902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4797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43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938D7-3FFE-433E-B3C9-CB246AFFC3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4797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147E5-A386-1419-74F3-1EF7E9DF9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Developed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8680E-4C48-342A-F1A8-1E1907677F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AAE94AE-F476-EB3F-191A-0118E6862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26593"/>
              </p:ext>
            </p:extLst>
          </p:nvPr>
        </p:nvGraphicFramePr>
        <p:xfrm>
          <a:off x="625306" y="2112030"/>
          <a:ext cx="9027672" cy="28053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3671">
                  <a:extLst>
                    <a:ext uri="{9D8B030D-6E8A-4147-A177-3AD203B41FA5}">
                      <a16:colId xmlns:a16="http://schemas.microsoft.com/office/drawing/2014/main" val="3314663687"/>
                    </a:ext>
                  </a:extLst>
                </a:gridCol>
                <a:gridCol w="3826374">
                  <a:extLst>
                    <a:ext uri="{9D8B030D-6E8A-4147-A177-3AD203B41FA5}">
                      <a16:colId xmlns:a16="http://schemas.microsoft.com/office/drawing/2014/main" val="4265200281"/>
                    </a:ext>
                  </a:extLst>
                </a:gridCol>
                <a:gridCol w="4267627">
                  <a:extLst>
                    <a:ext uri="{9D8B030D-6E8A-4147-A177-3AD203B41FA5}">
                      <a16:colId xmlns:a16="http://schemas.microsoft.com/office/drawing/2014/main" val="3245674094"/>
                    </a:ext>
                  </a:extLst>
                </a:gridCol>
              </a:tblGrid>
              <a:tr h="348515">
                <a:tc>
                  <a:txBody>
                    <a:bodyPr/>
                    <a:lstStyle/>
                    <a:p>
                      <a:r>
                        <a:rPr lang="en-SG" sz="1800"/>
                        <a:t>S. No.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Class Name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Description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07256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1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 dirty="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819906031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2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 dirty="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35792884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1765074242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568526410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395122589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010179727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2380441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CDC12-05E8-5328-CB53-EFC8C05255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B6BD55-11D3-569E-34A9-C932E537E0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7DF07-5A46-17AF-051A-E23ADDABD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ER Diagram &amp; Physical Design Developed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640FF7-316F-4F95-8F14-750F4EAA0F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884588-17EA-7283-0170-155D4B8D35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64525E-21B9-080A-43EC-6B8A2F19BC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Wireframe, Mockup or Prototype of the application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C3055-13BF-2A8B-B1E8-963BB7E5A3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323464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AF8900-3514-D6D0-B049-4F0DC0678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Includes &amp; Dependencies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3581D-F54D-EB8A-D1C9-EA33BFFC4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3E4115-2D96-810B-A77F-46AC637C6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08450"/>
              </p:ext>
            </p:extLst>
          </p:nvPr>
        </p:nvGraphicFramePr>
        <p:xfrm>
          <a:off x="625306" y="2112030"/>
          <a:ext cx="9027672" cy="28053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3671">
                  <a:extLst>
                    <a:ext uri="{9D8B030D-6E8A-4147-A177-3AD203B41FA5}">
                      <a16:colId xmlns:a16="http://schemas.microsoft.com/office/drawing/2014/main" val="3314663687"/>
                    </a:ext>
                  </a:extLst>
                </a:gridCol>
                <a:gridCol w="3826374">
                  <a:extLst>
                    <a:ext uri="{9D8B030D-6E8A-4147-A177-3AD203B41FA5}">
                      <a16:colId xmlns:a16="http://schemas.microsoft.com/office/drawing/2014/main" val="4265200281"/>
                    </a:ext>
                  </a:extLst>
                </a:gridCol>
                <a:gridCol w="4267627">
                  <a:extLst>
                    <a:ext uri="{9D8B030D-6E8A-4147-A177-3AD203B41FA5}">
                      <a16:colId xmlns:a16="http://schemas.microsoft.com/office/drawing/2014/main" val="3245674094"/>
                    </a:ext>
                  </a:extLst>
                </a:gridCol>
              </a:tblGrid>
              <a:tr h="348515">
                <a:tc>
                  <a:txBody>
                    <a:bodyPr/>
                    <a:lstStyle/>
                    <a:p>
                      <a:r>
                        <a:rPr lang="en-SG" sz="1800"/>
                        <a:t>S. No.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Include/Dependency</a:t>
                      </a:r>
                      <a:endParaRPr lang="en-SG" sz="1800" dirty="0"/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Purpose</a:t>
                      </a:r>
                    </a:p>
                  </a:txBody>
                  <a:tcPr marL="91428" marR="91428" marT="45700" marB="45700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07256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1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 dirty="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819906031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2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 dirty="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35792884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1765074242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endParaRPr lang="en-SG" sz="1300"/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568526410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395122589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010179727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SG" sz="1300"/>
                        <a:t>…</a:t>
                      </a: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3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…</a:t>
                      </a:r>
                      <a:endParaRPr kumimoji="0" lang="en-SG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28" marR="91428" marT="45700" marB="45700"/>
                </a:tc>
                <a:extLst>
                  <a:ext uri="{0D108BD9-81ED-4DB2-BD59-A6C34878D82A}">
                    <a16:rowId xmlns:a16="http://schemas.microsoft.com/office/drawing/2014/main" val="223804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52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6C023-E982-A95D-6B0C-6EE5EB6D03B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D9354-5DDF-C56D-67F3-F5D3A4E5C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Errors and Debugging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83578-D480-A940-D499-8F0116F56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Explain 3 errors and how it was debugged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6C023-E982-A95D-6B0C-6EE5EB6D03B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D9354-5DDF-C56D-67F3-F5D3A4E5C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Screenshots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83578-D480-A940-D499-8F0116F56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6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594B6-7054-7DFF-ECB6-B9ECA66AB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8B109FB-FB9A-EA9F-CD0E-40B6AD6B2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7997"/>
              </p:ext>
            </p:extLst>
          </p:nvPr>
        </p:nvGraphicFramePr>
        <p:xfrm>
          <a:off x="621791" y="958755"/>
          <a:ext cx="11126973" cy="51999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4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7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714">
                <a:tc>
                  <a:txBody>
                    <a:bodyPr/>
                    <a:lstStyle/>
                    <a:p>
                      <a:pPr marL="90488" indent="0" algn="ctr">
                        <a:lnSpc>
                          <a:spcPct val="100000"/>
                        </a:lnSpc>
                        <a:spcBef>
                          <a:spcPts val="680"/>
                        </a:spcBef>
                        <a:tabLst/>
                      </a:pP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S.</a:t>
                      </a:r>
                      <a:r>
                        <a:rPr sz="1600" b="1" spc="-4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No.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1B4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1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/>
                        <a:t>01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fontAlgn="b">
                        <a:tabLst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Background &amp; Objective</a:t>
                      </a:r>
                    </a:p>
                  </a:txBody>
                  <a:tcPr marL="6350" marR="6350" marT="6348" marB="45713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Software Development Methodology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4450006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 Plan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3639115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Feasibility Study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387962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05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Development Tools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36154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Business Process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822614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b="0" dirty="0">
                          <a:latin typeface="Calibri"/>
                          <a:cs typeface="Calibri"/>
                        </a:rPr>
                        <a:t>07</a:t>
                      </a:r>
                      <a:endParaRPr sz="1600" b="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Application Block Diagram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962862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08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Applications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952824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09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Models, Controllers &amp; Classes Developed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7109285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10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UI Design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296312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Includes &amp; Dependencies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79966"/>
                  </a:ext>
                </a:extLst>
              </a:tr>
              <a:tr h="346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Errors and Debugging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Application Screen Shots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556528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 Milestones &amp; Tasks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818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651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27C7A-649F-56E8-F45C-9E2FE61B7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Milestones &amp; Tasks (1 of 2)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B66746-91C1-45DF-8ACB-514FAF532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83547"/>
              </p:ext>
            </p:extLst>
          </p:nvPr>
        </p:nvGraphicFramePr>
        <p:xfrm>
          <a:off x="625306" y="1368411"/>
          <a:ext cx="10857252" cy="4778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4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4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56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Project Task ID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Project Major Task Description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Project Milestone</a:t>
                      </a:r>
                      <a:r>
                        <a:rPr lang="en-SG" sz="1800" u="none" strike="noStrike" baseline="0" dirty="0">
                          <a:effectLst/>
                        </a:rPr>
                        <a:t> ID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57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 the Development Environment based on the Technical Development Environment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52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point Detailing the Business Process in the Proposed Application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51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Report detailing the Technical Design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52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 dirty="0">
                          <a:effectLst/>
                        </a:rPr>
                        <a:t>Power Point Detailing the Project Plan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502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 the UI HTML standard pages (Based on Module 3 work)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5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marR="0" lvl="0" indent="0" algn="l" defTabSz="3429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common Struts Includes, Models, Views &amp; Controllers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2229318299"/>
                  </a:ext>
                </a:extLst>
              </a:tr>
              <a:tr h="48359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Classes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332358052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642B2-1809-2B7A-4D14-299DD2E77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27C7A-649F-56E8-F45C-9E2FE61B7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Milestones &amp; Tasks (2 of 2)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B66746-91C1-45DF-8ACB-514FAF532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69168"/>
              </p:ext>
            </p:extLst>
          </p:nvPr>
        </p:nvGraphicFramePr>
        <p:xfrm>
          <a:off x="625306" y="1368411"/>
          <a:ext cx="10857252" cy="30723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4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4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58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Project Task ID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Project Major Task Description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Project Milestone</a:t>
                      </a:r>
                      <a:r>
                        <a:rPr lang="en-SG" sz="1800" u="none" strike="noStrike" baseline="0" dirty="0">
                          <a:effectLst/>
                        </a:rPr>
                        <a:t> ID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 dirty="0">
                          <a:effectLst/>
                        </a:rPr>
                        <a:t>Develop Struts Application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 dirty="0">
                          <a:effectLst/>
                        </a:rPr>
                        <a:t>Develop Test Cases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3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10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Project Documentation</a:t>
                      </a:r>
                    </a:p>
                  </a:txBody>
                  <a:tcPr marL="6350" marR="6350" marT="6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94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 11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49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User Manual</a:t>
                      </a:r>
                    </a:p>
                  </a:txBody>
                  <a:tcPr marL="6350" marR="6350" marT="63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4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642B2-1809-2B7A-4D14-299DD2E77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60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C85A-9708-DA79-669D-A8D69ACD1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Milestone Feedback &amp; Action taken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5DAF1B-141E-4E7E-8ED7-73B003EF0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66651"/>
              </p:ext>
            </p:extLst>
          </p:nvPr>
        </p:nvGraphicFramePr>
        <p:xfrm>
          <a:off x="625306" y="1387866"/>
          <a:ext cx="10857252" cy="43072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1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564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Project</a:t>
                      </a:r>
                      <a:r>
                        <a:rPr lang="en-SG" sz="1800" u="none" strike="noStrike" baseline="0">
                          <a:effectLst/>
                        </a:rPr>
                        <a:t> Milestone ID 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effectLst/>
                        </a:rPr>
                        <a:t>Milestone Feedback received from</a:t>
                      </a:r>
                      <a:r>
                        <a:rPr lang="en-SG" sz="1800" u="none" strike="noStrike" baseline="0" dirty="0">
                          <a:effectLst/>
                        </a:rPr>
                        <a:t> Tutor / Learning Facilitator</a:t>
                      </a:r>
                      <a:endParaRPr lang="en-SG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C19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Action Taken</a:t>
                      </a:r>
                    </a:p>
                    <a:p>
                      <a:pPr algn="ctr" fontAlgn="ctr"/>
                      <a:r>
                        <a:rPr lang="en-SG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(Yes / No)</a:t>
                      </a:r>
                      <a:endParaRPr lang="en-SG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C1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2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 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&lt;add feedback from mentor for Milestone 1&gt;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62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600" u="none" strike="noStrike" dirty="0">
                          <a:effectLst/>
                        </a:rPr>
                        <a:t> </a:t>
                      </a:r>
                      <a:r>
                        <a:rPr lang="en-SG" sz="1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&lt;add feedback from mentor for Milestone 2&gt;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600" u="none" strike="noStrike">
                          <a:effectLst/>
                        </a:rPr>
                        <a:t> 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600" u="none" strike="noStrike">
                          <a:effectLst/>
                        </a:rPr>
                        <a:t> 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600" u="none" strike="noStrike">
                          <a:effectLst/>
                        </a:rPr>
                        <a:t> 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62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SG" sz="1800" u="none" strike="noStrike">
                          <a:effectLst/>
                        </a:rPr>
                        <a:t>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600" u="none" strike="noStrike" dirty="0">
                          <a:effectLst/>
                        </a:rPr>
                        <a:t> </a:t>
                      </a:r>
                      <a:r>
                        <a:rPr lang="en-SG" sz="1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&lt;add feedback from mentor for Milestone 3&gt;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1620">
                <a:tc vMerge="1">
                  <a:txBody>
                    <a:bodyPr/>
                    <a:lstStyle/>
                    <a:p>
                      <a:pPr algn="ctr" fontAlgn="ctr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91A25-CBE2-3164-F7E6-6BB466B67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9598-2206-0B1F-FCDD-D1BAA2A1B7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7C559-9F70-2C25-CA5E-793C38EE9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Modifications Made based On Feedback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0221A-9802-701E-B131-60E94744E1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8F7C-CD95-8BC3-5139-D4F25C9605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D96AF-FCB6-8828-1F6A-D4EBE78A6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90A50B-01AF-5308-11B3-E201AE039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87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A88D79-0547-8E52-44D4-350FD0287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Proposed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8211-5E09-117B-07C9-DF63774DD4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32E9F-9536-7423-FE2A-591577C9F8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0FF7F-A51B-C226-60A7-11C8E4397CD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95155-FFA5-875D-CF8A-AE1B88BC6C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spc="-5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59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98F1B-8771-EA70-B6D9-EA2EA932C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027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594B6-7054-7DFF-ECB6-B9ECA66AB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8B109FB-FB9A-EA9F-CD0E-40B6AD6B2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241052"/>
              </p:ext>
            </p:extLst>
          </p:nvPr>
        </p:nvGraphicFramePr>
        <p:xfrm>
          <a:off x="621791" y="958755"/>
          <a:ext cx="11126973" cy="206694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4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7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714">
                <a:tc>
                  <a:txBody>
                    <a:bodyPr/>
                    <a:lstStyle/>
                    <a:p>
                      <a:pPr marL="90488" indent="0" algn="ctr">
                        <a:lnSpc>
                          <a:spcPct val="100000"/>
                        </a:lnSpc>
                        <a:spcBef>
                          <a:spcPts val="680"/>
                        </a:spcBef>
                        <a:tabLst/>
                      </a:pP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S.</a:t>
                      </a:r>
                      <a:r>
                        <a:rPr sz="1600" b="1" spc="-4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No.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1B4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1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15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Milestone Feedback &amp; Action Taken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755605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dirty="0">
                          <a:latin typeface="Calibri"/>
                          <a:cs typeface="Calibri"/>
                        </a:rPr>
                        <a:t>16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63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Modifications Made On Feedback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9914449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kern="1200" spc="-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sz="1600" kern="1200" spc="-5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 Results</a:t>
                      </a:r>
                    </a:p>
                  </a:txBody>
                  <a:tcPr marL="6350" marR="6350" marT="6350" marB="457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7997752"/>
                  </a:ext>
                </a:extLst>
              </a:tr>
              <a:tr h="34671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kern="1200" spc="-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sz="1600" kern="1200" spc="-5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indent="0" algn="l" defTabSz="914400" rtl="0" eaLnBrk="1" fontAlgn="b" latinLnBrk="0" hangingPunct="1">
                        <a:tabLst/>
                      </a:pPr>
                      <a:r>
                        <a:rPr lang="en-SG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Proposed Improvements</a:t>
                      </a:r>
                    </a:p>
                  </a:txBody>
                  <a:tcPr marL="6350" marR="6350" marT="6350" marB="457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600" kern="1200" spc="-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sz="1600" kern="1200" spc="-5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863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8113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References</a:t>
                      </a:r>
                    </a:p>
                  </a:txBody>
                  <a:tcPr marL="0" marR="0" marT="8953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110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90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4F9EF4-B93B-1F57-BD79-DB58E9A89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Background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9BA4C-F9A0-CCE7-AF86-5B63D66297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819CA-40A3-3776-58F8-14ED665B9E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CB950-3644-6FD1-68E2-B8E357D10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Development 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DDA716-7B42-09FB-0F88-BDCEB7B8E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SDLC Methodology being used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2C1FBD3-5F00-9A76-9948-40986C0F9E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445831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4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CB950-3644-6FD1-68E2-B8E357D10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DDA716-7B42-09FB-0F88-BDCEB7B8E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F5CBAAE-F3EB-E712-9AE7-31A2FBE35C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445831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CB950-3644-6FD1-68E2-B8E357D10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Feasibility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DDA716-7B42-09FB-0F88-BDCEB7B8E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F5CBAAE-F3EB-E712-9AE7-31A2FBE35C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475" y="1485282"/>
            <a:ext cx="10856913" cy="445831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8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F7F2C-142C-DD5A-6715-36DCD2E183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976C33-88EE-0AC6-9EC4-34A50DAAC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2F47CD-4D07-DFF5-3E3C-4F9D027F4D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Screenshot of development tools and Snippets of work within the tools’ interface</a:t>
            </a:r>
          </a:p>
        </p:txBody>
      </p:sp>
    </p:spTree>
    <p:extLst>
      <p:ext uri="{BB962C8B-B14F-4D97-AF65-F5344CB8AC3E}">
        <p14:creationId xmlns:p14="http://schemas.microsoft.com/office/powerpoint/2010/main" val="213938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8EA1C-1DCE-8B23-4CC2-C1F94D32C5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892B9D-3A54-F3F7-D463-BE4E856C9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E1786-9AD3-620A-FB3E-001AF0DE86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Block Diagram of Various Business Process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ee7cfa4c9c9d99588569e4929a391d755d23d3c7"/>
</p:tagLst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27572B0-A946-4F74-9BBB-E9310E36342C}" vid="{B8BA787A-FE4A-4EE2-BCEE-911F62F0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78152248DB944283258AA02BFF6046" ma:contentTypeVersion="10" ma:contentTypeDescription="Create a new document." ma:contentTypeScope="" ma:versionID="6056b6366b36d821721851d4b54c78dc">
  <xsd:schema xmlns:xsd="http://www.w3.org/2001/XMLSchema" xmlns:xs="http://www.w3.org/2001/XMLSchema" xmlns:p="http://schemas.microsoft.com/office/2006/metadata/properties" xmlns:ns2="60545737-3013-472f-a325-7be64cafdd26" xmlns:ns3="e6a924a7-1228-49e2-9203-d49d008cdfe7" targetNamespace="http://schemas.microsoft.com/office/2006/metadata/properties" ma:root="true" ma:fieldsID="73ea9a3b6c43f54f1039813a51ffa6a1" ns2:_="" ns3:_="">
    <xsd:import namespace="60545737-3013-472f-a325-7be64cafdd26"/>
    <xsd:import namespace="e6a924a7-1228-49e2-9203-d49d008cdf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45737-3013-472f-a325-7be64cafdd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0bf0ac1-f138-411d-9df9-4081be4fdb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a924a7-1228-49e2-9203-d49d008cdf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0545737-3013-472f-a325-7be64cafdd2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D4F4813-F615-4780-BBB7-05BE16859A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545737-3013-472f-a325-7be64cafdd26"/>
    <ds:schemaRef ds:uri="e6a924a7-1228-49e2-9203-d49d008cdf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C3CD81-AC0F-40FE-8E4E-8E518F4B6B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3084F4-D1C7-47BB-91BA-BC281E4C5629}">
  <ds:schemaRefs>
    <ds:schemaRef ds:uri="http://schemas.microsoft.com/office/2006/metadata/properties"/>
    <ds:schemaRef ds:uri="http://schemas.microsoft.com/office/infopath/2007/PartnerControls"/>
    <ds:schemaRef ds:uri="60545737-3013-472f-a325-7be64cafdd2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4125</TotalTime>
  <Words>508</Words>
  <Application>Microsoft Macintosh PowerPoint</Application>
  <PresentationFormat>Widescreen</PresentationFormat>
  <Paragraphs>198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Open Sans</vt:lpstr>
      <vt:lpstr>Roboto Black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Joscans</dc:creator>
  <cp:keywords/>
  <dc:description/>
  <cp:lastModifiedBy>Huynh Minh Phu - PGSE0823</cp:lastModifiedBy>
  <cp:revision>34</cp:revision>
  <cp:lastPrinted>2015-07-27T02:04:21Z</cp:lastPrinted>
  <dcterms:created xsi:type="dcterms:W3CDTF">2012-01-26T10:45:43Z</dcterms:created>
  <dcterms:modified xsi:type="dcterms:W3CDTF">2024-03-22T19:39:12Z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0x0101007678152248DB944283258AA02BFF6046</vt:lpwstr>
  </property>
  <property fmtid="{D5CDD505-2E9C-101B-9397-08002B2CF9AE}" pid="3" name="MediaServiceImageTags">
    <vt:lpwstr/>
  </property>
</Properties>
</file>